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98B08A-0A90-4D4A-9738-6520410A071B}" type="datetimeFigureOut">
              <a:rPr lang="en-US" smtClean="0"/>
              <a:t>12/2/2021</a:t>
            </a:fld>
            <a:endParaRPr lang="en-US"/>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9104E7-5DCE-430C-A514-27E9D2DA3D0D}" type="slidenum">
              <a:rPr lang="en-US" smtClean="0"/>
              <a:t>‹#›</a:t>
            </a:fld>
            <a:endParaRPr lang="en-US"/>
          </a:p>
        </p:txBody>
      </p:sp>
    </p:spTree>
    <p:extLst>
      <p:ext uri="{BB962C8B-B14F-4D97-AF65-F5344CB8AC3E}">
        <p14:creationId xmlns:p14="http://schemas.microsoft.com/office/powerpoint/2010/main" val="1005973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839104E7-5DCE-430C-A514-27E9D2DA3D0D}" type="slidenum">
              <a:rPr lang="en-US" smtClean="0"/>
              <a:t>4</a:t>
            </a:fld>
            <a:endParaRPr lang="en-US"/>
          </a:p>
        </p:txBody>
      </p:sp>
    </p:spTree>
    <p:extLst>
      <p:ext uri="{BB962C8B-B14F-4D97-AF65-F5344CB8AC3E}">
        <p14:creationId xmlns:p14="http://schemas.microsoft.com/office/powerpoint/2010/main" val="3071134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16" name="Дата 15"/>
          <p:cNvSpPr>
            <a:spLocks noGrp="1"/>
          </p:cNvSpPr>
          <p:nvPr>
            <p:ph type="dt" sz="half" idx="10"/>
          </p:nvPr>
        </p:nvSpPr>
        <p:spPr/>
        <p:txBody>
          <a:bodyPr/>
          <a:lstStyle/>
          <a:p>
            <a:fld id="{3BFB1499-2D4F-4705-A659-73B43FAF6C66}" type="datetimeFigureOut">
              <a:rPr lang="en-US" smtClean="0"/>
              <a:t>12/2/2021</a:t>
            </a:fld>
            <a:endParaRPr lang="en-US"/>
          </a:p>
        </p:txBody>
      </p:sp>
      <p:sp>
        <p:nvSpPr>
          <p:cNvPr id="2" name="Нижний колонтитул 1"/>
          <p:cNvSpPr>
            <a:spLocks noGrp="1"/>
          </p:cNvSpPr>
          <p:nvPr>
            <p:ph type="ftr" sz="quarter" idx="11"/>
          </p:nvPr>
        </p:nvSpPr>
        <p:spPr/>
        <p:txBody>
          <a:bodyPr/>
          <a:lstStyle/>
          <a:p>
            <a:endParaRPr lang="en-US"/>
          </a:p>
        </p:txBody>
      </p:sp>
      <p:sp>
        <p:nvSpPr>
          <p:cNvPr id="15" name="Номер слайда 14"/>
          <p:cNvSpPr>
            <a:spLocks noGrp="1"/>
          </p:cNvSpPr>
          <p:nvPr>
            <p:ph type="sldNum" sz="quarter" idx="12"/>
          </p:nvPr>
        </p:nvSpPr>
        <p:spPr>
          <a:xfrm>
            <a:off x="8229600" y="6473952"/>
            <a:ext cx="758952" cy="246888"/>
          </a:xfrm>
        </p:spPr>
        <p:txBody>
          <a:bodyPr/>
          <a:lstStyle/>
          <a:p>
            <a:fld id="{3E438A64-8EC5-4C90-B7E8-1ED421023E8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a:t>Образец заголовка</a:t>
            </a:r>
            <a:endParaRPr kumimoji="0" lang="en-US"/>
          </a:p>
        </p:txBody>
      </p:sp>
      <p:sp>
        <p:nvSpPr>
          <p:cNvPr id="27" name="Объект 26"/>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5" name="Дата 24"/>
          <p:cNvSpPr>
            <a:spLocks noGrp="1"/>
          </p:cNvSpPr>
          <p:nvPr>
            <p:ph type="dt" sz="half" idx="10"/>
          </p:nvPr>
        </p:nvSpPr>
        <p:spPr/>
        <p:txBody>
          <a:bodyPr/>
          <a:lstStyle/>
          <a:p>
            <a:fld id="{3BFB1499-2D4F-4705-A659-73B43FAF6C66}" type="datetimeFigureOut">
              <a:rPr lang="en-US" smtClean="0"/>
              <a:t>12/2/2021</a:t>
            </a:fld>
            <a:endParaRPr lang="en-US"/>
          </a:p>
        </p:txBody>
      </p:sp>
      <p:sp>
        <p:nvSpPr>
          <p:cNvPr id="19" name="Нижний колонтитул 18"/>
          <p:cNvSpPr>
            <a:spLocks noGrp="1"/>
          </p:cNvSpPr>
          <p:nvPr>
            <p:ph type="ftr" sz="quarter" idx="11"/>
          </p:nvPr>
        </p:nvSpPr>
        <p:spPr>
          <a:xfrm>
            <a:off x="3581400" y="76200"/>
            <a:ext cx="2895600" cy="288925"/>
          </a:xfrm>
        </p:spPr>
        <p:txBody>
          <a:bodyPr/>
          <a:lstStyle/>
          <a:p>
            <a:endParaRPr lang="en-US"/>
          </a:p>
        </p:txBody>
      </p:sp>
      <p:sp>
        <p:nvSpPr>
          <p:cNvPr id="16" name="Номер слайда 15"/>
          <p:cNvSpPr>
            <a:spLocks noGrp="1"/>
          </p:cNvSpPr>
          <p:nvPr>
            <p:ph type="sldNum" sz="quarter" idx="12"/>
          </p:nvPr>
        </p:nvSpPr>
        <p:spPr>
          <a:xfrm>
            <a:off x="8229600" y="6473952"/>
            <a:ext cx="758952" cy="246888"/>
          </a:xfrm>
        </p:spPr>
        <p:txBody>
          <a:bodyPr/>
          <a:lstStyle/>
          <a:p>
            <a:fld id="{3E438A64-8EC5-4C90-B7E8-1ED421023E8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19" name="Дата 18"/>
          <p:cNvSpPr>
            <a:spLocks noGrp="1"/>
          </p:cNvSpPr>
          <p:nvPr>
            <p:ph type="dt" sz="half" idx="10"/>
          </p:nvPr>
        </p:nvSpPr>
        <p:spPr/>
        <p:txBody>
          <a:bodyPr/>
          <a:lstStyle/>
          <a:p>
            <a:fld id="{3BFB1499-2D4F-4705-A659-73B43FAF6C66}" type="datetimeFigureOut">
              <a:rPr lang="en-US" smtClean="0"/>
              <a:t>12/2/2021</a:t>
            </a:fld>
            <a:endParaRPr lang="en-US"/>
          </a:p>
        </p:txBody>
      </p:sp>
      <p:sp>
        <p:nvSpPr>
          <p:cNvPr id="11" name="Нижний колонтитул 10"/>
          <p:cNvSpPr>
            <a:spLocks noGrp="1"/>
          </p:cNvSpPr>
          <p:nvPr>
            <p:ph type="ftr" sz="quarter" idx="11"/>
          </p:nvPr>
        </p:nvSpPr>
        <p:spPr/>
        <p:txBody>
          <a:bodyPr/>
          <a:lstStyle/>
          <a:p>
            <a:endParaRPr lang="en-US"/>
          </a:p>
        </p:txBody>
      </p:sp>
      <p:sp>
        <p:nvSpPr>
          <p:cNvPr id="16" name="Номер слайда 15"/>
          <p:cNvSpPr>
            <a:spLocks noGrp="1"/>
          </p:cNvSpPr>
          <p:nvPr>
            <p:ph type="sldNum" sz="quarter" idx="12"/>
          </p:nvPr>
        </p:nvSpPr>
        <p:spPr/>
        <p:txBody>
          <a:bodyPr/>
          <a:lstStyle/>
          <a:p>
            <a:fld id="{3E438A64-8EC5-4C90-B7E8-1ED421023E83}" type="slidenum">
              <a:rPr lang="en-US" smtClean="0"/>
              <a:t>‹#›</a:t>
            </a:fld>
            <a:endParaRPr lang="en-US"/>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a:t>Образец заголовка</a:t>
            </a:r>
            <a:endParaRPr kumimoji="0" lang="en-US"/>
          </a:p>
        </p:txBody>
      </p:sp>
      <p:sp>
        <p:nvSpPr>
          <p:cNvPr id="14" name="Объект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Объект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1" name="Дата 20"/>
          <p:cNvSpPr>
            <a:spLocks noGrp="1"/>
          </p:cNvSpPr>
          <p:nvPr>
            <p:ph type="dt" sz="half" idx="10"/>
          </p:nvPr>
        </p:nvSpPr>
        <p:spPr/>
        <p:txBody>
          <a:bodyPr/>
          <a:lstStyle/>
          <a:p>
            <a:fld id="{3BFB1499-2D4F-4705-A659-73B43FAF6C66}" type="datetimeFigureOut">
              <a:rPr lang="en-US" smtClean="0"/>
              <a:t>12/2/2021</a:t>
            </a:fld>
            <a:endParaRPr lang="en-US"/>
          </a:p>
        </p:txBody>
      </p:sp>
      <p:sp>
        <p:nvSpPr>
          <p:cNvPr id="10" name="Нижний колонтитул 9"/>
          <p:cNvSpPr>
            <a:spLocks noGrp="1"/>
          </p:cNvSpPr>
          <p:nvPr>
            <p:ph type="ftr" sz="quarter" idx="11"/>
          </p:nvPr>
        </p:nvSpPr>
        <p:spPr/>
        <p:txBody>
          <a:bodyPr/>
          <a:lstStyle/>
          <a:p>
            <a:endParaRPr lang="en-US"/>
          </a:p>
        </p:txBody>
      </p:sp>
      <p:sp>
        <p:nvSpPr>
          <p:cNvPr id="31" name="Номер слайда 30"/>
          <p:cNvSpPr>
            <a:spLocks noGrp="1"/>
          </p:cNvSpPr>
          <p:nvPr>
            <p:ph type="sldNum" sz="quarter" idx="12"/>
          </p:nvPr>
        </p:nvSpPr>
        <p:spPr/>
        <p:txBody>
          <a:bodyPr/>
          <a:lstStyle/>
          <a:p>
            <a:fld id="{3E438A64-8EC5-4C90-B7E8-1ED421023E8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Объект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8" name="Объект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0" name="Дата 9"/>
          <p:cNvSpPr>
            <a:spLocks noGrp="1"/>
          </p:cNvSpPr>
          <p:nvPr>
            <p:ph type="dt" sz="half" idx="10"/>
          </p:nvPr>
        </p:nvSpPr>
        <p:spPr/>
        <p:txBody>
          <a:bodyPr/>
          <a:lstStyle/>
          <a:p>
            <a:fld id="{3BFB1499-2D4F-4705-A659-73B43FAF6C66}" type="datetimeFigureOut">
              <a:rPr lang="en-US" smtClean="0"/>
              <a:t>12/2/2021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229600" y="6477000"/>
            <a:ext cx="762000" cy="246888"/>
          </a:xfrm>
        </p:spPr>
        <p:txBody>
          <a:bodyPr/>
          <a:lstStyle/>
          <a:p>
            <a:fld id="{3E438A64-8EC5-4C90-B7E8-1ED421023E83}" type="slidenum">
              <a:rPr lang="en-US" smtClean="0"/>
              <a:t>‹#›</a:t>
            </a:fld>
            <a:endParaRPr lang="en-US"/>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a:t>Образец заголовка</a:t>
            </a:r>
            <a:endParaRPr kumimoji="0" lang="en-US"/>
          </a:p>
        </p:txBody>
      </p:sp>
      <p:sp>
        <p:nvSpPr>
          <p:cNvPr id="12" name="Дата 11"/>
          <p:cNvSpPr>
            <a:spLocks noGrp="1"/>
          </p:cNvSpPr>
          <p:nvPr>
            <p:ph type="dt" sz="half" idx="10"/>
          </p:nvPr>
        </p:nvSpPr>
        <p:spPr/>
        <p:txBody>
          <a:bodyPr/>
          <a:lstStyle/>
          <a:p>
            <a:fld id="{3BFB1499-2D4F-4705-A659-73B43FAF6C66}" type="datetimeFigureOut">
              <a:rPr lang="en-US" smtClean="0"/>
              <a:t>12/2/2021</a:t>
            </a:fld>
            <a:endParaRPr lang="en-US"/>
          </a:p>
        </p:txBody>
      </p:sp>
      <p:sp>
        <p:nvSpPr>
          <p:cNvPr id="21" name="Нижний колонтитул 20"/>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E438A64-8EC5-4C90-B7E8-1ED421023E8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3BFB1499-2D4F-4705-A659-73B43FAF6C66}" type="datetimeFigureOut">
              <a:rPr lang="en-US" smtClean="0"/>
              <a:t>12/2/2021</a:t>
            </a:fld>
            <a:endParaRPr lang="en-US"/>
          </a:p>
        </p:txBody>
      </p:sp>
      <p:sp>
        <p:nvSpPr>
          <p:cNvPr id="24" name="Нижний колонтитул 23"/>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E438A64-8EC5-4C90-B7E8-1ED421023E8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14" name="Объект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5" name="Дата 24"/>
          <p:cNvSpPr>
            <a:spLocks noGrp="1"/>
          </p:cNvSpPr>
          <p:nvPr>
            <p:ph type="dt" sz="half" idx="10"/>
          </p:nvPr>
        </p:nvSpPr>
        <p:spPr/>
        <p:txBody>
          <a:bodyPr/>
          <a:lstStyle/>
          <a:p>
            <a:fld id="{3BFB1499-2D4F-4705-A659-73B43FAF6C66}" type="datetimeFigureOut">
              <a:rPr lang="en-US" smtClean="0"/>
              <a:t>12/2/2021</a:t>
            </a:fld>
            <a:endParaRPr lang="en-US"/>
          </a:p>
        </p:txBody>
      </p:sp>
      <p:sp>
        <p:nvSpPr>
          <p:cNvPr id="29" name="Нижний колонтитул 28"/>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E438A64-8EC5-4C90-B7E8-1ED421023E8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a:t>Вставка рисунка</a:t>
            </a:r>
            <a:endParaRPr kumimoji="0" lang="en-US" dirty="0"/>
          </a:p>
        </p:txBody>
      </p:sp>
      <p:sp>
        <p:nvSpPr>
          <p:cNvPr id="7" name="Дата 6"/>
          <p:cNvSpPr>
            <a:spLocks noGrp="1"/>
          </p:cNvSpPr>
          <p:nvPr>
            <p:ph type="dt" sz="half" idx="10"/>
          </p:nvPr>
        </p:nvSpPr>
        <p:spPr/>
        <p:txBody>
          <a:bodyPr/>
          <a:lstStyle/>
          <a:p>
            <a:fld id="{3BFB1499-2D4F-4705-A659-73B43FAF6C66}" type="datetimeFigureOut">
              <a:rPr lang="en-US" smtClean="0"/>
              <a:t>12/2/2021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31" name="Номер слайда 30"/>
          <p:cNvSpPr>
            <a:spLocks noGrp="1"/>
          </p:cNvSpPr>
          <p:nvPr>
            <p:ph type="sldNum" sz="quarter" idx="12"/>
          </p:nvPr>
        </p:nvSpPr>
        <p:spPr/>
        <p:txBody>
          <a:bodyPr/>
          <a:lstStyle/>
          <a:p>
            <a:fld id="{3E438A64-8EC5-4C90-B7E8-1ED421023E83}" type="slidenum">
              <a:rPr lang="en-US" smtClean="0"/>
              <a:t>‹#›</a:t>
            </a:fld>
            <a:endParaRPr lang="en-US"/>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3BFB1499-2D4F-4705-A659-73B43FAF6C66}" type="datetimeFigureOut">
              <a:rPr lang="en-US" smtClean="0"/>
              <a:t>12/2/2021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E438A64-8EC5-4C90-B7E8-1ED421023E8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3BFB1499-2D4F-4705-A659-73B43FAF6C66}" type="datetimeFigureOut">
              <a:rPr lang="en-US" smtClean="0"/>
              <a:t>12/2/2021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E438A64-8EC5-4C90-B7E8-1ED421023E8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3BFB1499-2D4F-4705-A659-73B43FAF6C66}" type="datetimeFigureOut">
              <a:rPr lang="en-US" smtClean="0"/>
              <a:t>12/2/2021</a:t>
            </a:fld>
            <a:endParaRPr lang="en-US"/>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3E438A64-8EC5-4C90-B7E8-1ED421023E83}" type="slidenum">
              <a:rPr lang="en-US" smtClean="0"/>
              <a:t>‹#›</a:t>
            </a:fld>
            <a:endParaRPr lang="en-US"/>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7"/>
            <a:ext cx="8515672" cy="5023050"/>
          </a:xfrm>
        </p:spPr>
        <p:txBody>
          <a:bodyPr>
            <a:normAutofit fontScale="90000"/>
          </a:bodyPr>
          <a:lstStyle/>
          <a:p>
            <a:pPr algn="ctr"/>
            <a:br>
              <a:rPr lang="kk-KZ" b="1" i="1" u="sng" dirty="0">
                <a:latin typeface="Times New Roman" pitchFamily="18" charset="0"/>
                <a:cs typeface="Times New Roman" pitchFamily="18" charset="0"/>
              </a:rPr>
            </a:br>
            <a:r>
              <a:rPr lang="kk-KZ" b="1" i="1" u="sng" dirty="0">
                <a:solidFill>
                  <a:srgbClr val="FF0000"/>
                </a:solidFill>
                <a:latin typeface="Times New Roman" pitchFamily="18" charset="0"/>
                <a:cs typeface="Times New Roman" pitchFamily="18" charset="0"/>
              </a:rPr>
              <a:t>Дәріс </a:t>
            </a:r>
            <a:r>
              <a:rPr lang="ru-RU" b="1" i="1" u="sng" dirty="0">
                <a:solidFill>
                  <a:srgbClr val="FF0000"/>
                </a:solidFill>
                <a:latin typeface="Times New Roman" pitchFamily="18" charset="0"/>
                <a:cs typeface="Times New Roman" pitchFamily="18" charset="0"/>
              </a:rPr>
              <a:t>5</a:t>
            </a:r>
            <a:br>
              <a:rPr lang="ru-RU" b="1" i="1" u="sng" dirty="0">
                <a:solidFill>
                  <a:srgbClr val="FF0000"/>
                </a:solidFill>
                <a:latin typeface="Times New Roman" pitchFamily="18" charset="0"/>
                <a:cs typeface="Times New Roman" pitchFamily="18" charset="0"/>
              </a:rPr>
            </a:br>
            <a:br>
              <a:rPr lang="ru-RU" b="1" i="1" u="sng" dirty="0">
                <a:latin typeface="Times New Roman" pitchFamily="18" charset="0"/>
                <a:cs typeface="Times New Roman" pitchFamily="18" charset="0"/>
              </a:rPr>
            </a:br>
            <a:r>
              <a:rPr lang="kk-KZ" sz="4400" b="1" i="1" u="sng" dirty="0">
                <a:latin typeface="Times New Roman" pitchFamily="18" charset="0"/>
                <a:cs typeface="Times New Roman" pitchFamily="18" charset="0"/>
              </a:rPr>
              <a:t>Еңбек ақы төлеу: түсінігі, түрлері мен негізгі принциптері. </a:t>
            </a:r>
            <a:br>
              <a:rPr lang="kk-KZ" sz="4400" b="1" i="1" u="sng" dirty="0">
                <a:latin typeface="Times New Roman" pitchFamily="18" charset="0"/>
                <a:cs typeface="Times New Roman" pitchFamily="18" charset="0"/>
              </a:rPr>
            </a:br>
            <a:br>
              <a:rPr lang="kk-KZ" sz="4400" b="1" i="1" u="sng" dirty="0">
                <a:latin typeface="Times New Roman" pitchFamily="18" charset="0"/>
                <a:cs typeface="Times New Roman" pitchFamily="18" charset="0"/>
              </a:rPr>
            </a:br>
            <a:br>
              <a:rPr lang="kk-KZ" b="1" i="1" u="sng" dirty="0">
                <a:latin typeface="Times New Roman" pitchFamily="18" charset="0"/>
                <a:cs typeface="Times New Roman" pitchFamily="18" charset="0"/>
              </a:rPr>
            </a:br>
            <a:r>
              <a:rPr lang="kk-KZ" b="1" i="1" u="sng" dirty="0">
                <a:latin typeface="Times New Roman" pitchFamily="18" charset="0"/>
                <a:cs typeface="Times New Roman" pitchFamily="18" charset="0"/>
              </a:rPr>
              <a:t>Дәріскер: </a:t>
            </a:r>
            <a:r>
              <a:rPr lang="kk-KZ" b="1" i="1" dirty="0">
                <a:latin typeface="Times New Roman" pitchFamily="18" charset="0"/>
                <a:cs typeface="Times New Roman" pitchFamily="18" charset="0"/>
              </a:rPr>
              <a:t>Сагидолдина А.Ж.</a:t>
            </a:r>
            <a:endParaRPr lang="en-US" b="1" i="1" dirty="0">
              <a:latin typeface="Times New Roman" pitchFamily="18" charset="0"/>
              <a:cs typeface="Times New Roman" pitchFamily="18" charset="0"/>
            </a:endParaRPr>
          </a:p>
        </p:txBody>
      </p:sp>
    </p:spTree>
    <p:extLst>
      <p:ext uri="{BB962C8B-B14F-4D97-AF65-F5344CB8AC3E}">
        <p14:creationId xmlns:p14="http://schemas.microsoft.com/office/powerpoint/2010/main" val="1889418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44623"/>
            <a:ext cx="8568952" cy="6247864"/>
          </a:xfrm>
          <a:prstGeom prst="rect">
            <a:avLst/>
          </a:prstGeom>
        </p:spPr>
        <p:txBody>
          <a:bodyPr wrap="square">
            <a:spAutoFit/>
          </a:bodyPr>
          <a:lstStyle/>
          <a:p>
            <a:pPr algn="just">
              <a:spcAft>
                <a:spcPts val="0"/>
              </a:spcAft>
            </a:pPr>
            <a:r>
              <a:rPr lang="kk-KZ" sz="2000" b="0" kern="0" dirty="0">
                <a:effectLst/>
                <a:latin typeface="Times New Roman"/>
              </a:rPr>
              <a:t>	</a:t>
            </a:r>
          </a:p>
          <a:p>
            <a:pPr algn="just">
              <a:spcAft>
                <a:spcPts val="0"/>
              </a:spcAft>
            </a:pPr>
            <a:r>
              <a:rPr lang="kk-KZ" sz="2000" i="1" kern="0" dirty="0">
                <a:latin typeface="Times New Roman"/>
              </a:rPr>
              <a:t>	</a:t>
            </a:r>
            <a:r>
              <a:rPr lang="kk-KZ" sz="2000" b="1" i="1" kern="0" dirty="0">
                <a:effectLst/>
                <a:latin typeface="Times New Roman"/>
              </a:rPr>
              <a:t>Қазіргі уақытта кәсіпорындарда еңбек төлемінің тарифті және тарифсіз жүйелері қолданылы мүмкін. Көбінесе төлем деңгейіндегі дифференсация тарифтік жүйемен көрсетіледі. Тарифтік жүйенеің элементтеріне мыналарды жатқызамыз:</a:t>
            </a:r>
            <a:endParaRPr lang="en-US" sz="2000" b="1" i="1" kern="0" dirty="0">
              <a:effectLst/>
              <a:latin typeface="Times New Roman"/>
            </a:endParaRPr>
          </a:p>
          <a:p>
            <a:pPr indent="342900" algn="just">
              <a:spcAft>
                <a:spcPts val="0"/>
              </a:spcAft>
            </a:pPr>
            <a:r>
              <a:rPr lang="kk-KZ" sz="2000" b="1" i="1" dirty="0">
                <a:effectLst/>
                <a:latin typeface="Times New Roman"/>
                <a:ea typeface="Times New Roman"/>
              </a:rPr>
              <a:t>1. </a:t>
            </a:r>
            <a:r>
              <a:rPr lang="kk-KZ" sz="2000" b="1" i="1" u="sng" dirty="0">
                <a:solidFill>
                  <a:schemeClr val="accent2"/>
                </a:solidFill>
                <a:effectLst/>
                <a:latin typeface="Times New Roman"/>
                <a:ea typeface="Times New Roman"/>
              </a:rPr>
              <a:t>Тарифтік-біліктілік анықтамалығы </a:t>
            </a:r>
            <a:r>
              <a:rPr lang="kk-KZ" sz="2000" b="1" i="1" dirty="0">
                <a:effectLst/>
                <a:latin typeface="Times New Roman"/>
                <a:ea typeface="Times New Roman"/>
              </a:rPr>
              <a:t>- жұмыстарды тарифтеу және біліктілік разрядтарды беру үшін қызмет етеді (жұмыскерге қойылатын талаптар, міндеттер және біліктілік сипаттамаларына берілген кәсіптер тізімі). ТБА бірыңғай жене салалық болып бөлінеді. </a:t>
            </a:r>
            <a:endParaRPr lang="en-US" sz="2000" b="1" i="1" dirty="0">
              <a:effectLst/>
              <a:latin typeface="Times New Roman"/>
              <a:ea typeface="Times New Roman"/>
            </a:endParaRPr>
          </a:p>
          <a:p>
            <a:pPr indent="342900" algn="just">
              <a:spcAft>
                <a:spcPts val="0"/>
              </a:spcAft>
            </a:pPr>
            <a:r>
              <a:rPr lang="kk-KZ" sz="2000" b="1" i="1" dirty="0">
                <a:effectLst/>
                <a:latin typeface="Times New Roman"/>
                <a:ea typeface="Times New Roman"/>
              </a:rPr>
              <a:t>2. </a:t>
            </a:r>
            <a:r>
              <a:rPr lang="kk-KZ" sz="2000" b="1" i="1" u="sng" dirty="0">
                <a:solidFill>
                  <a:schemeClr val="accent2"/>
                </a:solidFill>
                <a:effectLst/>
                <a:latin typeface="Times New Roman"/>
                <a:ea typeface="Times New Roman"/>
              </a:rPr>
              <a:t>Тарифтік ставка </a:t>
            </a:r>
            <a:r>
              <a:rPr lang="kk-KZ" sz="2000" b="1" i="1" dirty="0">
                <a:effectLst/>
                <a:latin typeface="Times New Roman"/>
                <a:ea typeface="Times New Roman"/>
              </a:rPr>
              <a:t>- уақыт бірлігіндегі еңбектің төлем ақысының мөлшерін анықтайды, минуттық, сағаттық, айлық ставкалар болып бөлінеді.</a:t>
            </a:r>
            <a:endParaRPr lang="en-US" sz="2000" b="1" i="1" dirty="0">
              <a:effectLst/>
              <a:latin typeface="Times New Roman"/>
              <a:ea typeface="Times New Roman"/>
            </a:endParaRPr>
          </a:p>
          <a:p>
            <a:pPr indent="342900" algn="just">
              <a:spcAft>
                <a:spcPts val="0"/>
              </a:spcAft>
            </a:pPr>
            <a:r>
              <a:rPr lang="kk-KZ" sz="2000" b="1" i="1" dirty="0">
                <a:effectLst/>
                <a:latin typeface="Times New Roman"/>
                <a:ea typeface="Times New Roman"/>
              </a:rPr>
              <a:t>3. </a:t>
            </a:r>
            <a:r>
              <a:rPr lang="kk-KZ" sz="2000" b="1" i="1" u="sng" dirty="0">
                <a:solidFill>
                  <a:schemeClr val="accent2"/>
                </a:solidFill>
                <a:effectLst/>
                <a:latin typeface="Times New Roman"/>
                <a:ea typeface="Times New Roman"/>
              </a:rPr>
              <a:t>Тарифтік коэффициент </a:t>
            </a:r>
            <a:r>
              <a:rPr lang="kk-KZ" sz="2000" b="1" i="1" dirty="0">
                <a:effectLst/>
                <a:latin typeface="Times New Roman"/>
                <a:ea typeface="Times New Roman"/>
              </a:rPr>
              <a:t>- сәйкес тарифтік ставкалар деңгейінің бірінші разрядтың тарифтік ставкасы деңгейінен неше есе жоғары екенін көрсетеді.</a:t>
            </a:r>
            <a:endParaRPr lang="en-US" sz="2000" b="1" i="1" dirty="0">
              <a:effectLst/>
              <a:latin typeface="Times New Roman"/>
              <a:ea typeface="Times New Roman"/>
            </a:endParaRPr>
          </a:p>
          <a:p>
            <a:pPr indent="342900" algn="just">
              <a:spcAft>
                <a:spcPts val="0"/>
              </a:spcAft>
            </a:pPr>
            <a:r>
              <a:rPr lang="kk-KZ" sz="2000" b="1" i="1" dirty="0">
                <a:effectLst/>
                <a:latin typeface="Times New Roman"/>
                <a:ea typeface="Times New Roman"/>
              </a:rPr>
              <a:t>4. </a:t>
            </a:r>
            <a:r>
              <a:rPr lang="kk-KZ" sz="2000" b="1" i="1" u="sng" dirty="0">
                <a:solidFill>
                  <a:schemeClr val="accent2"/>
                </a:solidFill>
                <a:effectLst/>
                <a:latin typeface="Times New Roman"/>
                <a:ea typeface="Times New Roman"/>
              </a:rPr>
              <a:t>Тарифтік кесте </a:t>
            </a:r>
            <a:r>
              <a:rPr lang="kk-KZ" sz="2000" b="1" i="1" dirty="0">
                <a:effectLst/>
                <a:latin typeface="Times New Roman"/>
                <a:ea typeface="Times New Roman"/>
              </a:rPr>
              <a:t>- разрядтар жиынтығын және оларға сәйкес тарифтік ставкаларды және басқадай тариф құраушы факторларды көрсетеді. </a:t>
            </a:r>
            <a:endParaRPr lang="en-US" sz="2000" b="1" i="1" dirty="0">
              <a:effectLst/>
              <a:latin typeface="Times New Roman"/>
              <a:ea typeface="Times New Roman"/>
            </a:endParaRPr>
          </a:p>
          <a:p>
            <a:pPr indent="342900" algn="just">
              <a:spcAft>
                <a:spcPts val="0"/>
              </a:spcAft>
            </a:pPr>
            <a:r>
              <a:rPr lang="kk-KZ" sz="2000" b="1" i="1" u="sng" dirty="0">
                <a:solidFill>
                  <a:schemeClr val="accent2"/>
                </a:solidFill>
                <a:effectLst/>
                <a:latin typeface="Times New Roman"/>
                <a:ea typeface="Times New Roman"/>
              </a:rPr>
              <a:t>Төлемнің тарифсіз жүйесі </a:t>
            </a:r>
            <a:r>
              <a:rPr lang="kk-KZ" sz="2000" b="1" i="1" dirty="0">
                <a:effectLst/>
                <a:latin typeface="Times New Roman"/>
                <a:ea typeface="Times New Roman"/>
              </a:rPr>
              <a:t>– қызметкерге жалақы тарифтік схеманың элементтерінсіз есептелу формасы.                                                       </a:t>
            </a:r>
            <a:r>
              <a:rPr lang="kk-KZ" b="1" i="1" dirty="0">
                <a:effectLst/>
                <a:latin typeface="Times New Roman"/>
                <a:ea typeface="Times New Roman"/>
              </a:rPr>
              <a:t>              </a:t>
            </a:r>
            <a:endParaRPr lang="en-US" b="1" i="1" dirty="0">
              <a:effectLst/>
              <a:latin typeface="Times New Roman"/>
              <a:ea typeface="Times New Roman"/>
            </a:endParaRPr>
          </a:p>
        </p:txBody>
      </p:sp>
    </p:spTree>
    <p:extLst>
      <p:ext uri="{BB962C8B-B14F-4D97-AF65-F5344CB8AC3E}">
        <p14:creationId xmlns:p14="http://schemas.microsoft.com/office/powerpoint/2010/main" val="2478128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4800" y="476672"/>
            <a:ext cx="8686800" cy="5976664"/>
          </a:xfrm>
        </p:spPr>
        <p:txBody>
          <a:bodyPr>
            <a:noAutofit/>
          </a:bodyPr>
          <a:lstStyle/>
          <a:p>
            <a:pPr indent="0" algn="just">
              <a:spcAft>
                <a:spcPts val="0"/>
              </a:spcAft>
              <a:buNone/>
            </a:pPr>
            <a:r>
              <a:rPr lang="kk-KZ" sz="1800" b="1" dirty="0">
                <a:latin typeface="Times New Roman"/>
                <a:ea typeface="Times New Roman"/>
              </a:rPr>
              <a:t>Кәсіпорында жұмысшы күшінің жалақы қорын дұрыс ұйымдастыру маңызды орынға ие. Жалақының негізгі екі нысаны – кесімді ақы және мерзімді ақы қолданылады. </a:t>
            </a:r>
            <a:endParaRPr lang="en-US" sz="1800" b="1" dirty="0">
              <a:latin typeface="Times New Roman"/>
              <a:ea typeface="Times New Roman"/>
            </a:endParaRPr>
          </a:p>
          <a:p>
            <a:pPr indent="0" algn="just">
              <a:spcAft>
                <a:spcPts val="0"/>
              </a:spcAft>
              <a:buNone/>
            </a:pPr>
            <a:r>
              <a:rPr lang="kk-KZ" sz="1800" b="1" u="sng" dirty="0">
                <a:solidFill>
                  <a:schemeClr val="accent2"/>
                </a:solidFill>
                <a:effectLst>
                  <a:outerShdw blurRad="38100" dist="38100" dir="2700000" algn="tl">
                    <a:srgbClr val="000000">
                      <a:alpha val="43137"/>
                    </a:srgbClr>
                  </a:outerShdw>
                </a:effectLst>
                <a:latin typeface="Times New Roman"/>
                <a:ea typeface="Times New Roman"/>
              </a:rPr>
              <a:t>Кесімді жалақы </a:t>
            </a:r>
            <a:r>
              <a:rPr lang="kk-KZ" sz="1800" b="1" dirty="0">
                <a:latin typeface="Times New Roman"/>
                <a:ea typeface="Times New Roman"/>
              </a:rPr>
              <a:t>келесідей түрлерді қарастырады: тура кесімді, кесімді-сыйлықты, аккордты, кесімді жанама және кесімді-прогрессивті. Бұл формалар сапалы өндірілген өнім көлеміне байланысты қоланылады. </a:t>
            </a:r>
            <a:endParaRPr lang="en-US" sz="1800" b="1" dirty="0">
              <a:latin typeface="Times New Roman"/>
              <a:ea typeface="Times New Roman"/>
            </a:endParaRPr>
          </a:p>
          <a:p>
            <a:pPr indent="0" algn="just">
              <a:spcAft>
                <a:spcPts val="0"/>
              </a:spcAft>
              <a:buNone/>
            </a:pPr>
            <a:r>
              <a:rPr lang="kk-KZ" sz="1800" b="1" u="sng" dirty="0">
                <a:solidFill>
                  <a:schemeClr val="accent2"/>
                </a:solidFill>
                <a:effectLst>
                  <a:outerShdw blurRad="38100" dist="38100" dir="2700000" algn="tl">
                    <a:srgbClr val="000000">
                      <a:alpha val="43137"/>
                    </a:srgbClr>
                  </a:outerShdw>
                </a:effectLst>
                <a:latin typeface="Times New Roman"/>
                <a:ea typeface="Times New Roman"/>
              </a:rPr>
              <a:t>Қарапайым (тура) кесімді </a:t>
            </a:r>
            <a:r>
              <a:rPr lang="kk-KZ" sz="1800" b="1" dirty="0">
                <a:latin typeface="Times New Roman"/>
                <a:ea typeface="Times New Roman"/>
              </a:rPr>
              <a:t>– жалақы өнім немесе жұмыс бірлігін өндіруі үшін қойылған ставка – кесімді баға бойынша есептеледі және бекітілген өнім өндіру немесе уақытын номасын қарастырады және төлем мөлшері өндірілген өнім көлеміне тура тәуелді:</a:t>
            </a:r>
            <a:endParaRPr lang="en-US" sz="1800" b="1" dirty="0">
              <a:latin typeface="Times New Roman"/>
              <a:ea typeface="Times New Roman"/>
            </a:endParaRPr>
          </a:p>
          <a:p>
            <a:pPr indent="0" algn="ctr">
              <a:spcAft>
                <a:spcPts val="0"/>
              </a:spcAft>
              <a:buNone/>
            </a:pPr>
            <a:r>
              <a:rPr lang="kk-KZ" sz="1800" b="1" i="1" dirty="0">
                <a:solidFill>
                  <a:schemeClr val="accent2"/>
                </a:solidFill>
                <a:latin typeface="Times New Roman"/>
                <a:ea typeface="Times New Roman"/>
              </a:rPr>
              <a:t>ЕАк = Ţкб * Q</a:t>
            </a:r>
            <a:r>
              <a:rPr lang="kk-KZ" sz="1800" b="1" dirty="0">
                <a:solidFill>
                  <a:schemeClr val="accent2"/>
                </a:solidFill>
                <a:latin typeface="Times New Roman"/>
                <a:ea typeface="Times New Roman"/>
              </a:rPr>
              <a:t>  </a:t>
            </a:r>
            <a:endParaRPr lang="en-US" sz="1800" b="1" dirty="0">
              <a:solidFill>
                <a:schemeClr val="accent2"/>
              </a:solidFill>
              <a:latin typeface="Times New Roman"/>
              <a:ea typeface="Times New Roman"/>
            </a:endParaRPr>
          </a:p>
          <a:p>
            <a:pPr indent="0">
              <a:spcAft>
                <a:spcPts val="0"/>
              </a:spcAft>
              <a:buNone/>
            </a:pPr>
            <a:r>
              <a:rPr lang="kk-KZ" sz="1800" b="1" dirty="0">
                <a:latin typeface="Times New Roman"/>
                <a:ea typeface="Times New Roman"/>
              </a:rPr>
              <a:t>мұнда   </a:t>
            </a:r>
            <a:r>
              <a:rPr lang="kk-KZ" sz="1800" b="1" i="1" dirty="0">
                <a:latin typeface="Times New Roman"/>
                <a:ea typeface="Times New Roman"/>
              </a:rPr>
              <a:t>Ţкб</a:t>
            </a:r>
            <a:r>
              <a:rPr lang="kk-KZ" sz="1800" b="1" dirty="0">
                <a:latin typeface="Times New Roman"/>
                <a:ea typeface="Times New Roman"/>
              </a:rPr>
              <a:t> – шығарылған өнім бірлігіне қойылған кесімді баға (беілгілі бір тауарға немесе жұмысқа қойылған баға)</a:t>
            </a:r>
            <a:endParaRPr lang="en-US" sz="1800" b="1" dirty="0">
              <a:latin typeface="Times New Roman"/>
              <a:ea typeface="Times New Roman"/>
            </a:endParaRPr>
          </a:p>
          <a:p>
            <a:pPr indent="0">
              <a:spcAft>
                <a:spcPts val="0"/>
              </a:spcAft>
              <a:buNone/>
            </a:pPr>
            <a:r>
              <a:rPr lang="kk-KZ" sz="1800" b="1" dirty="0">
                <a:latin typeface="Times New Roman"/>
                <a:ea typeface="Times New Roman"/>
              </a:rPr>
              <a:t>               </a:t>
            </a:r>
            <a:r>
              <a:rPr lang="kk-KZ" sz="1800" b="1" i="1" dirty="0">
                <a:latin typeface="Times New Roman"/>
                <a:ea typeface="Times New Roman"/>
              </a:rPr>
              <a:t>Q</a:t>
            </a:r>
            <a:r>
              <a:rPr lang="kk-KZ" sz="1800" b="1" dirty="0">
                <a:latin typeface="Times New Roman"/>
                <a:ea typeface="Times New Roman"/>
              </a:rPr>
              <a:t> – өндірілген өнім саны. </a:t>
            </a:r>
          </a:p>
          <a:p>
            <a:pPr indent="0">
              <a:spcAft>
                <a:spcPts val="0"/>
              </a:spcAft>
              <a:buNone/>
            </a:pPr>
            <a:endParaRPr lang="en-US" sz="1800" b="1" dirty="0">
              <a:latin typeface="Times New Roman"/>
              <a:ea typeface="Times New Roman"/>
            </a:endParaRPr>
          </a:p>
          <a:p>
            <a:pPr indent="0" algn="ctr">
              <a:spcAft>
                <a:spcPts val="0"/>
              </a:spcAft>
              <a:buNone/>
            </a:pPr>
            <a:r>
              <a:rPr lang="kk-KZ" sz="1800" b="1" dirty="0">
                <a:latin typeface="Times New Roman"/>
                <a:ea typeface="Times New Roman"/>
              </a:rPr>
              <a:t> </a:t>
            </a:r>
            <a:r>
              <a:rPr lang="kk-KZ" sz="1800" b="1" i="1" u="sng" dirty="0">
                <a:solidFill>
                  <a:schemeClr val="accent2"/>
                </a:solidFill>
                <a:latin typeface="Times New Roman"/>
                <a:ea typeface="Times New Roman"/>
              </a:rPr>
              <a:t>Ţкб = Ну  Ţсағ   ;</a:t>
            </a:r>
            <a:endParaRPr lang="en-US" sz="1800" b="1" u="sng" dirty="0">
              <a:solidFill>
                <a:schemeClr val="accent2"/>
              </a:solidFill>
              <a:latin typeface="Times New Roman"/>
              <a:ea typeface="Times New Roman"/>
            </a:endParaRPr>
          </a:p>
          <a:p>
            <a:pPr indent="0" algn="ctr">
              <a:spcAft>
                <a:spcPts val="0"/>
              </a:spcAft>
              <a:buNone/>
            </a:pPr>
            <a:r>
              <a:rPr lang="kk-KZ" sz="1800" b="1" i="1" u="sng" dirty="0">
                <a:solidFill>
                  <a:schemeClr val="accent2"/>
                </a:solidFill>
                <a:latin typeface="Times New Roman"/>
                <a:ea typeface="Times New Roman"/>
              </a:rPr>
              <a:t>Ţкб=Ţсағ / Нө</a:t>
            </a:r>
            <a:endParaRPr lang="en-US" sz="1800" b="1" u="sng" dirty="0">
              <a:solidFill>
                <a:schemeClr val="accent2"/>
              </a:solidFill>
              <a:latin typeface="Times New Roman"/>
              <a:ea typeface="Times New Roman"/>
            </a:endParaRPr>
          </a:p>
          <a:p>
            <a:pPr indent="0" algn="just">
              <a:spcAft>
                <a:spcPts val="0"/>
              </a:spcAft>
              <a:buNone/>
            </a:pPr>
            <a:r>
              <a:rPr lang="kk-KZ" sz="1800" b="1" dirty="0">
                <a:latin typeface="Times New Roman"/>
                <a:ea typeface="Times New Roman"/>
              </a:rPr>
              <a:t>	</a:t>
            </a:r>
            <a:r>
              <a:rPr lang="kk-KZ" sz="1800" b="1" u="sng" dirty="0">
                <a:solidFill>
                  <a:schemeClr val="accent2"/>
                </a:solidFill>
                <a:effectLst>
                  <a:outerShdw blurRad="38100" dist="38100" dir="2700000" algn="tl">
                    <a:srgbClr val="000000">
                      <a:alpha val="43137"/>
                    </a:srgbClr>
                  </a:outerShdw>
                </a:effectLst>
                <a:latin typeface="Times New Roman"/>
                <a:ea typeface="Times New Roman"/>
              </a:rPr>
              <a:t>Кесімді-сыйақылы</a:t>
            </a:r>
            <a:r>
              <a:rPr lang="kk-KZ" sz="1800" b="1" dirty="0">
                <a:latin typeface="Times New Roman"/>
                <a:ea typeface="Times New Roman"/>
              </a:rPr>
              <a:t> –тура кесімді бағалама ақыға жоспарлы тапсырманы артық орындағаны үшін сыйлықақы қоса төленеді. Сыйақы мөлшері көбінесе артық орындаған әрбір пайызы үшін тағайындалады.</a:t>
            </a:r>
            <a:endParaRPr lang="en-US" sz="1800" b="1" dirty="0">
              <a:latin typeface="Times New Roman"/>
              <a:ea typeface="Times New Roman"/>
            </a:endParaRPr>
          </a:p>
          <a:p>
            <a:endParaRPr lang="en-US" sz="1800" dirty="0"/>
          </a:p>
        </p:txBody>
      </p:sp>
    </p:spTree>
    <p:extLst>
      <p:ext uri="{BB962C8B-B14F-4D97-AF65-F5344CB8AC3E}">
        <p14:creationId xmlns:p14="http://schemas.microsoft.com/office/powerpoint/2010/main" val="2715278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548680"/>
            <a:ext cx="8748464" cy="5904656"/>
          </a:xfrm>
        </p:spPr>
        <p:txBody>
          <a:bodyPr>
            <a:noAutofit/>
          </a:bodyPr>
          <a:lstStyle/>
          <a:p>
            <a:pPr indent="0" algn="just">
              <a:spcAft>
                <a:spcPts val="0"/>
              </a:spcAft>
              <a:buNone/>
            </a:pPr>
            <a:r>
              <a:rPr lang="kk-KZ" sz="2000" b="1" u="sng" dirty="0">
                <a:solidFill>
                  <a:schemeClr val="accent2"/>
                </a:solidFill>
                <a:effectLst>
                  <a:outerShdw blurRad="38100" dist="38100" dir="2700000" algn="tl">
                    <a:srgbClr val="000000">
                      <a:alpha val="43137"/>
                    </a:srgbClr>
                  </a:outerShdw>
                </a:effectLst>
                <a:latin typeface="Times New Roman"/>
                <a:ea typeface="Times New Roman"/>
              </a:rPr>
              <a:t>Аккордты </a:t>
            </a:r>
            <a:r>
              <a:rPr lang="kk-KZ" sz="2000" dirty="0">
                <a:latin typeface="Times New Roman"/>
                <a:ea typeface="Times New Roman"/>
              </a:rPr>
              <a:t>– жалақы әрбір жұмыс түріне жеке емес, орындалу мерзімін көрсете отырып барлық жұмыс көлеміне толығымен белгіленеді және сәйкес кесімді бағалар мен жұмыс көлеміне байланысты анықталады. </a:t>
            </a:r>
            <a:endParaRPr lang="en-US" sz="2000" dirty="0">
              <a:latin typeface="Times New Roman"/>
              <a:ea typeface="Times New Roman"/>
            </a:endParaRPr>
          </a:p>
          <a:p>
            <a:pPr indent="0" algn="just">
              <a:spcAft>
                <a:spcPts val="0"/>
              </a:spcAft>
              <a:buNone/>
            </a:pPr>
            <a:r>
              <a:rPr lang="kk-KZ" sz="2000" b="1" u="sng" dirty="0">
                <a:solidFill>
                  <a:schemeClr val="accent2"/>
                </a:solidFill>
                <a:effectLst>
                  <a:outerShdw blurRad="38100" dist="38100" dir="2700000" algn="tl">
                    <a:srgbClr val="000000">
                      <a:alpha val="43137"/>
                    </a:srgbClr>
                  </a:outerShdw>
                </a:effectLst>
                <a:latin typeface="Times New Roman"/>
                <a:ea typeface="Times New Roman"/>
              </a:rPr>
              <a:t>Кесімді жанама </a:t>
            </a:r>
            <a:r>
              <a:rPr lang="kk-KZ" sz="2000" dirty="0">
                <a:latin typeface="Times New Roman"/>
                <a:ea typeface="Times New Roman"/>
              </a:rPr>
              <a:t>– еңбектері өнім өндіруге және негізгі жұмысшылардың өнімділігіне әсер ететін жұмысшылардың еңбегін төлеуге қолданылады.</a:t>
            </a:r>
            <a:endParaRPr lang="en-US" sz="2000" dirty="0">
              <a:latin typeface="Times New Roman"/>
              <a:ea typeface="Times New Roman"/>
            </a:endParaRPr>
          </a:p>
          <a:p>
            <a:pPr indent="0" algn="just">
              <a:spcAft>
                <a:spcPts val="0"/>
              </a:spcAft>
              <a:buNone/>
            </a:pPr>
            <a:r>
              <a:rPr lang="kk-KZ" sz="2000" b="1" u="sng" dirty="0">
                <a:solidFill>
                  <a:schemeClr val="accent2"/>
                </a:solidFill>
                <a:effectLst>
                  <a:outerShdw blurRad="38100" dist="38100" dir="2700000" algn="tl">
                    <a:srgbClr val="000000">
                      <a:alpha val="43137"/>
                    </a:srgbClr>
                  </a:outerShdw>
                </a:effectLst>
                <a:latin typeface="Times New Roman"/>
                <a:ea typeface="Times New Roman"/>
              </a:rPr>
              <a:t>Кесімді-прогрессивті</a:t>
            </a:r>
            <a:r>
              <a:rPr lang="kk-KZ" sz="2000" dirty="0">
                <a:latin typeface="Times New Roman"/>
                <a:ea typeface="Times New Roman"/>
              </a:rPr>
              <a:t> – бұл жүйеде бекітілген өнім және жұмыс көлеміне ақы тура кесімді жүйемен төленеді. Ал бекітілген көлемнен тыс өндіргені үшін көтерілген ставкалармен төленеді. Онда бекітілген өндіріс көлемінің нормасы неғұрлым артық орныдалса жұмысшының жалақысы соғұрлым прогресиивті арта түседі.</a:t>
            </a:r>
            <a:endParaRPr lang="en-US" sz="2000" dirty="0">
              <a:latin typeface="Times New Roman"/>
              <a:ea typeface="Times New Roman"/>
            </a:endParaRPr>
          </a:p>
          <a:p>
            <a:pPr indent="0" algn="just">
              <a:spcAft>
                <a:spcPts val="0"/>
              </a:spcAft>
              <a:buNone/>
            </a:pPr>
            <a:r>
              <a:rPr lang="kk-KZ" sz="2000" dirty="0">
                <a:latin typeface="Times New Roman"/>
                <a:ea typeface="Times New Roman"/>
              </a:rPr>
              <a:t>Еңбекақы жеке және ұжымдық әдіспен есептеледі:</a:t>
            </a:r>
            <a:endParaRPr lang="en-US" sz="2000" dirty="0">
              <a:latin typeface="Times New Roman"/>
              <a:ea typeface="Times New Roman"/>
            </a:endParaRPr>
          </a:p>
          <a:p>
            <a:pPr indent="0" algn="just">
              <a:spcAft>
                <a:spcPts val="0"/>
              </a:spcAft>
              <a:buNone/>
            </a:pPr>
            <a:r>
              <a:rPr lang="kk-KZ" sz="2000" dirty="0">
                <a:latin typeface="Times New Roman"/>
                <a:ea typeface="Times New Roman"/>
              </a:rPr>
              <a:t>1  </a:t>
            </a:r>
            <a:r>
              <a:rPr lang="kk-KZ" sz="2000" b="1" u="sng" dirty="0">
                <a:solidFill>
                  <a:schemeClr val="accent2"/>
                </a:solidFill>
                <a:effectLst>
                  <a:outerShdw blurRad="38100" dist="38100" dir="2700000" algn="tl">
                    <a:srgbClr val="000000">
                      <a:alpha val="43137"/>
                    </a:srgbClr>
                  </a:outerShdw>
                </a:effectLst>
                <a:latin typeface="Times New Roman"/>
                <a:ea typeface="Times New Roman"/>
              </a:rPr>
              <a:t>Жеке әдіспен </a:t>
            </a:r>
            <a:r>
              <a:rPr lang="kk-KZ" sz="2000" dirty="0">
                <a:latin typeface="Times New Roman"/>
                <a:ea typeface="Times New Roman"/>
              </a:rPr>
              <a:t>– жеке қызметкер жұмысының нәтижесі бойынша.</a:t>
            </a:r>
            <a:endParaRPr lang="en-US" sz="2000" dirty="0">
              <a:latin typeface="Times New Roman"/>
              <a:ea typeface="Times New Roman"/>
            </a:endParaRPr>
          </a:p>
          <a:p>
            <a:pPr indent="0" algn="just">
              <a:spcAft>
                <a:spcPts val="0"/>
              </a:spcAft>
              <a:buNone/>
            </a:pPr>
            <a:r>
              <a:rPr lang="kk-KZ" sz="2000" dirty="0">
                <a:latin typeface="Times New Roman"/>
                <a:ea typeface="Times New Roman"/>
              </a:rPr>
              <a:t>2  </a:t>
            </a:r>
            <a:r>
              <a:rPr lang="kk-KZ" sz="2000" b="1" u="sng" dirty="0">
                <a:solidFill>
                  <a:schemeClr val="accent2"/>
                </a:solidFill>
                <a:effectLst>
                  <a:outerShdw blurRad="38100" dist="38100" dir="2700000" algn="tl">
                    <a:srgbClr val="000000">
                      <a:alpha val="43137"/>
                    </a:srgbClr>
                  </a:outerShdw>
                </a:effectLst>
                <a:latin typeface="Times New Roman"/>
                <a:ea typeface="Times New Roman"/>
              </a:rPr>
              <a:t>Ұжымдық әдіспен </a:t>
            </a:r>
            <a:r>
              <a:rPr lang="kk-KZ" sz="2000" dirty="0">
                <a:latin typeface="Times New Roman"/>
                <a:ea typeface="Times New Roman"/>
              </a:rPr>
              <a:t>– барлық ұжым жұмысының нәтижесі бойынша. Бұл жағдайда еңбекақы манадай тәуелділікте анықталады: </a:t>
            </a:r>
            <a:endParaRPr lang="en-US" sz="2000" dirty="0">
              <a:latin typeface="Times New Roman"/>
              <a:ea typeface="Times New Roman"/>
            </a:endParaRPr>
          </a:p>
          <a:p>
            <a:pPr lvl="0" algn="just">
              <a:buFont typeface="Symbol"/>
              <a:buChar char="-"/>
              <a:tabLst>
                <a:tab pos="285750" algn="l"/>
              </a:tabLst>
            </a:pPr>
            <a:r>
              <a:rPr lang="kk-KZ" sz="2000" dirty="0">
                <a:latin typeface="Times New Roman"/>
                <a:ea typeface="Times New Roman"/>
              </a:rPr>
              <a:t>біліктілікке</a:t>
            </a:r>
            <a:endParaRPr lang="en-US" sz="2000" dirty="0">
              <a:latin typeface="Times New Roman"/>
              <a:ea typeface="Times New Roman"/>
            </a:endParaRPr>
          </a:p>
          <a:p>
            <a:pPr lvl="0" algn="just">
              <a:buFont typeface="Symbol"/>
              <a:buChar char="-"/>
              <a:tabLst>
                <a:tab pos="285750" algn="l"/>
              </a:tabLst>
            </a:pPr>
            <a:r>
              <a:rPr lang="kk-KZ" sz="2000" dirty="0">
                <a:latin typeface="Times New Roman"/>
                <a:ea typeface="Times New Roman"/>
              </a:rPr>
              <a:t>істеген уақытына</a:t>
            </a:r>
            <a:endParaRPr lang="en-US" sz="2000" dirty="0">
              <a:latin typeface="Times New Roman"/>
              <a:ea typeface="Times New Roman"/>
            </a:endParaRPr>
          </a:p>
          <a:p>
            <a:pPr lvl="0" algn="just">
              <a:buFont typeface="Symbol"/>
              <a:buChar char="-"/>
              <a:tabLst>
                <a:tab pos="285750" algn="l"/>
              </a:tabLst>
            </a:pPr>
            <a:r>
              <a:rPr lang="kk-KZ" sz="2000" dirty="0">
                <a:latin typeface="Times New Roman"/>
                <a:ea typeface="Times New Roman"/>
              </a:rPr>
              <a:t>еңбекке қатысу коэффициенті (ЕҚК) (егер ол ескерілсе)</a:t>
            </a:r>
            <a:endParaRPr lang="en-US" sz="2000" dirty="0">
              <a:latin typeface="Times New Roman"/>
              <a:ea typeface="Times New Roman"/>
            </a:endParaRPr>
          </a:p>
          <a:p>
            <a:endParaRPr lang="en-US" sz="2000" dirty="0"/>
          </a:p>
        </p:txBody>
      </p:sp>
    </p:spTree>
    <p:extLst>
      <p:ext uri="{BB962C8B-B14F-4D97-AF65-F5344CB8AC3E}">
        <p14:creationId xmlns:p14="http://schemas.microsoft.com/office/powerpoint/2010/main" val="2658972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260648"/>
            <a:ext cx="8596064" cy="6192688"/>
          </a:xfrm>
        </p:spPr>
        <p:txBody>
          <a:bodyPr>
            <a:noAutofit/>
          </a:bodyPr>
          <a:lstStyle/>
          <a:p>
            <a:pPr marL="0" indent="0">
              <a:buNone/>
            </a:pPr>
            <a:r>
              <a:rPr lang="kk-KZ" sz="1800" b="1" u="sng" dirty="0">
                <a:effectLst>
                  <a:outerShdw blurRad="38100" dist="38100" dir="2700000" algn="tl">
                    <a:srgbClr val="000000">
                      <a:alpha val="43137"/>
                    </a:srgbClr>
                  </a:outerShdw>
                </a:effectLst>
                <a:latin typeface="Times New Roman" pitchFamily="18" charset="0"/>
                <a:cs typeface="Times New Roman" pitchFamily="18" charset="0"/>
              </a:rPr>
              <a:t>Мерзідік жалақы </a:t>
            </a:r>
            <a:r>
              <a:rPr lang="kk-KZ" sz="1800" dirty="0">
                <a:latin typeface="Times New Roman" pitchFamily="18" charset="0"/>
                <a:cs typeface="Times New Roman" pitchFamily="18" charset="0"/>
              </a:rPr>
              <a:t>да өзінің бірнеше түрлеріне ие: қарапайым мерзімді, мерзімді сыйлықты. Бұл нысан жоғарыда көрсетілген тарифтік-біліктілік жүйесіне және оған кіретін бірыңғай тарифтік кесте мен тарифтік-біліктілік анықтамалығына  негізделген. Мерзіді жалақыда негізгі жалақыдан басқа түнгі ауысымда, демалыс және мейрам күндерінде және т.б. жұмыс істегені үшін үстемелер қарастырылған.</a:t>
            </a:r>
            <a:endParaRPr lang="en-US" sz="1800" dirty="0">
              <a:latin typeface="Times New Roman" pitchFamily="18" charset="0"/>
              <a:cs typeface="Times New Roman" pitchFamily="18" charset="0"/>
            </a:endParaRPr>
          </a:p>
          <a:p>
            <a:pPr marL="0" indent="0">
              <a:buNone/>
            </a:pPr>
            <a:r>
              <a:rPr lang="kk-KZ" sz="1800" b="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Қарапайым мерзімді </a:t>
            </a:r>
            <a:r>
              <a:rPr lang="kk-KZ" sz="1800" dirty="0">
                <a:latin typeface="Times New Roman" pitchFamily="18" charset="0"/>
                <a:cs typeface="Times New Roman" pitchFamily="18" charset="0"/>
              </a:rPr>
              <a:t>– жалақы шектелген уақытқа сағаттық тарифтік ставка бойынша есептеледі:</a:t>
            </a:r>
            <a:endParaRPr lang="en-US" sz="1800" dirty="0">
              <a:latin typeface="Times New Roman" pitchFamily="18" charset="0"/>
              <a:cs typeface="Times New Roman" pitchFamily="18" charset="0"/>
            </a:endParaRPr>
          </a:p>
          <a:p>
            <a:pPr marL="0" indent="0" algn="ctr">
              <a:buNone/>
            </a:pPr>
            <a:r>
              <a:rPr lang="kk-KZ" sz="1800" b="1" i="1"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ЕАм = Ţсағ i  Ţн. жұм</a:t>
            </a:r>
            <a:endParaRPr lang="en-US" sz="1800" b="1"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en-US" sz="1800" dirty="0">
              <a:latin typeface="Times New Roman" pitchFamily="18" charset="0"/>
              <a:cs typeface="Times New Roman" pitchFamily="18" charset="0"/>
            </a:endParaRPr>
          </a:p>
          <a:p>
            <a:pPr marL="0" indent="0">
              <a:buNone/>
            </a:pPr>
            <a:r>
              <a:rPr lang="kk-KZ" sz="1800" dirty="0">
                <a:latin typeface="Times New Roman" pitchFamily="18" charset="0"/>
                <a:cs typeface="Times New Roman" pitchFamily="18" charset="0"/>
              </a:rPr>
              <a:t>     мұнда </a:t>
            </a:r>
            <a:r>
              <a:rPr lang="kk-KZ" sz="1800" i="1" dirty="0">
                <a:latin typeface="Times New Roman" pitchFamily="18" charset="0"/>
                <a:cs typeface="Times New Roman" pitchFamily="18" charset="0"/>
              </a:rPr>
              <a:t>Ţсағ i</a:t>
            </a:r>
            <a:r>
              <a:rPr lang="kk-KZ" sz="1800" dirty="0">
                <a:latin typeface="Times New Roman" pitchFamily="18" charset="0"/>
                <a:cs typeface="Times New Roman" pitchFamily="18" charset="0"/>
              </a:rPr>
              <a:t> </a:t>
            </a:r>
            <a:r>
              <a:rPr lang="kk-KZ" sz="1800" i="1" dirty="0">
                <a:latin typeface="Times New Roman" pitchFamily="18" charset="0"/>
                <a:cs typeface="Times New Roman" pitchFamily="18" charset="0"/>
              </a:rPr>
              <a:t>– i</a:t>
            </a:r>
            <a:r>
              <a:rPr lang="kk-KZ" sz="1800" dirty="0">
                <a:latin typeface="Times New Roman" pitchFamily="18" charset="0"/>
                <a:cs typeface="Times New Roman" pitchFamily="18" charset="0"/>
              </a:rPr>
              <a:t>-ші  разрядты  мерзімді жұмысшының сағаттық тарифтік ставкасы</a:t>
            </a:r>
            <a:endParaRPr lang="en-US" sz="1800" dirty="0">
              <a:latin typeface="Times New Roman" pitchFamily="18" charset="0"/>
              <a:cs typeface="Times New Roman" pitchFamily="18" charset="0"/>
            </a:endParaRPr>
          </a:p>
          <a:p>
            <a:pPr marL="0" indent="0">
              <a:buNone/>
            </a:pPr>
            <a:r>
              <a:rPr lang="kk-KZ" sz="1800" dirty="0">
                <a:latin typeface="Times New Roman" pitchFamily="18" charset="0"/>
                <a:cs typeface="Times New Roman" pitchFamily="18" charset="0"/>
              </a:rPr>
              <a:t>      </a:t>
            </a:r>
            <a:r>
              <a:rPr lang="kk-KZ" sz="1800" i="1" dirty="0">
                <a:latin typeface="Times New Roman" pitchFamily="18" charset="0"/>
                <a:cs typeface="Times New Roman" pitchFamily="18" charset="0"/>
              </a:rPr>
              <a:t>Ţн. жұм</a:t>
            </a:r>
            <a:r>
              <a:rPr lang="kk-KZ" sz="1800" dirty="0">
                <a:latin typeface="Times New Roman" pitchFamily="18" charset="0"/>
                <a:cs typeface="Times New Roman" pitchFamily="18" charset="0"/>
              </a:rPr>
              <a:t> – нақты жұмыс істеген уақыты</a:t>
            </a:r>
            <a:endParaRPr lang="en-US" sz="1800" dirty="0">
              <a:latin typeface="Times New Roman" pitchFamily="18" charset="0"/>
              <a:cs typeface="Times New Roman" pitchFamily="18" charset="0"/>
            </a:endParaRPr>
          </a:p>
          <a:p>
            <a:pPr marL="0" indent="0">
              <a:buNone/>
            </a:pPr>
            <a:r>
              <a:rPr lang="kk-KZ" sz="1800" b="1" i="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Мерзімді сыйақылы </a:t>
            </a:r>
            <a:r>
              <a:rPr lang="kk-KZ" sz="1800" dirty="0">
                <a:latin typeface="Times New Roman" pitchFamily="18" charset="0"/>
                <a:cs typeface="Times New Roman" pitchFamily="18" charset="0"/>
              </a:rPr>
              <a:t>– жұмысшыға тарифтік ЖА-дан басқа тарифтік жалақыдан % бойынша алынатын сыйлық ақы төленеді. </a:t>
            </a:r>
            <a:endParaRPr lang="en-US" sz="1800" dirty="0">
              <a:latin typeface="Times New Roman" pitchFamily="18" charset="0"/>
              <a:cs typeface="Times New Roman" pitchFamily="18" charset="0"/>
            </a:endParaRPr>
          </a:p>
          <a:p>
            <a:pPr marL="0" indent="0">
              <a:buNone/>
            </a:pPr>
            <a:r>
              <a:rPr lang="kk-KZ" sz="1800" b="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Айлық (оклад) </a:t>
            </a:r>
            <a:r>
              <a:rPr lang="kk-KZ" sz="1800" dirty="0">
                <a:latin typeface="Times New Roman" pitchFamily="18" charset="0"/>
                <a:cs typeface="Times New Roman" pitchFamily="18" charset="0"/>
              </a:rPr>
              <a:t>– қызметкерге ЖА оның айлық лауазымдық окладына сәйкес жұмыс істеген күндер санына төленеді.</a:t>
            </a:r>
            <a:endParaRPr lang="en-US" sz="1800" dirty="0">
              <a:latin typeface="Times New Roman" pitchFamily="18" charset="0"/>
              <a:cs typeface="Times New Roman" pitchFamily="18" charset="0"/>
            </a:endParaRPr>
          </a:p>
          <a:p>
            <a:pPr marL="0" indent="0" algn="ctr">
              <a:buNone/>
            </a:pPr>
            <a:r>
              <a:rPr lang="kk-KZ" b="1" i="1"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ЖАа = Айл  * Кж н / Кж жосп (+СА)</a:t>
            </a:r>
            <a:r>
              <a:rPr lang="kk-KZ" b="1"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a:t>
            </a:r>
            <a:endParaRPr lang="en-US" b="1"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endParaRPr>
          </a:p>
          <a:p>
            <a:pPr marL="0" indent="0">
              <a:buNone/>
            </a:pPr>
            <a:r>
              <a:rPr lang="kk-KZ" sz="1800" dirty="0">
                <a:latin typeface="Times New Roman" pitchFamily="18" charset="0"/>
                <a:cs typeface="Times New Roman" pitchFamily="18" charset="0"/>
              </a:rPr>
              <a:t>мұнда  </a:t>
            </a:r>
            <a:r>
              <a:rPr lang="kk-KZ" sz="1800" i="1" dirty="0">
                <a:latin typeface="Times New Roman" pitchFamily="18" charset="0"/>
                <a:cs typeface="Times New Roman" pitchFamily="18" charset="0"/>
              </a:rPr>
              <a:t>Айл</a:t>
            </a:r>
            <a:r>
              <a:rPr lang="kk-KZ" sz="1800" dirty="0">
                <a:latin typeface="Times New Roman" pitchFamily="18" charset="0"/>
                <a:cs typeface="Times New Roman" pitchFamily="18" charset="0"/>
              </a:rPr>
              <a:t> – айлық мөлшері</a:t>
            </a:r>
            <a:endParaRPr lang="en-US" sz="1800" dirty="0">
              <a:latin typeface="Times New Roman" pitchFamily="18" charset="0"/>
              <a:cs typeface="Times New Roman" pitchFamily="18" charset="0"/>
            </a:endParaRPr>
          </a:p>
          <a:p>
            <a:pPr marL="0" indent="0">
              <a:buNone/>
            </a:pPr>
            <a:r>
              <a:rPr lang="kk-KZ" sz="1800" dirty="0">
                <a:latin typeface="Times New Roman" pitchFamily="18" charset="0"/>
                <a:cs typeface="Times New Roman" pitchFamily="18" charset="0"/>
              </a:rPr>
              <a:t>             </a:t>
            </a:r>
            <a:r>
              <a:rPr lang="kk-KZ" sz="1800" i="1" dirty="0">
                <a:latin typeface="Times New Roman" pitchFamily="18" charset="0"/>
                <a:cs typeface="Times New Roman" pitchFamily="18" charset="0"/>
              </a:rPr>
              <a:t>Кж н, Кж жосп</a:t>
            </a:r>
            <a:r>
              <a:rPr lang="kk-KZ" sz="1800" dirty="0">
                <a:latin typeface="Times New Roman" pitchFamily="18" charset="0"/>
                <a:cs typeface="Times New Roman" pitchFamily="18" charset="0"/>
              </a:rPr>
              <a:t> – сәйкесінше бір айдағы нақты және жоспар бойынша жұмыс істеген күндер саны. </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3002992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4800" y="908720"/>
            <a:ext cx="8686800" cy="5832648"/>
          </a:xfrm>
        </p:spPr>
        <p:txBody>
          <a:bodyPr>
            <a:normAutofit/>
          </a:bodyPr>
          <a:lstStyle/>
          <a:p>
            <a:pPr marL="0" indent="0">
              <a:buNone/>
            </a:pPr>
            <a:r>
              <a:rPr lang="kk-KZ" sz="2600" b="1" dirty="0">
                <a:effectLst>
                  <a:outerShdw blurRad="38100" dist="38100" dir="2700000" algn="tl">
                    <a:srgbClr val="000000">
                      <a:alpha val="43137"/>
                    </a:srgbClr>
                  </a:outerShdw>
                </a:effectLst>
                <a:latin typeface="Times New Roman" pitchFamily="18" charset="0"/>
                <a:cs typeface="Times New Roman" pitchFamily="18" charset="0"/>
              </a:rPr>
              <a:t>	</a:t>
            </a:r>
            <a:r>
              <a:rPr lang="kk-KZ" sz="2600" b="1" u="sng" dirty="0">
                <a:effectLst>
                  <a:outerShdw blurRad="38100" dist="38100" dir="2700000" algn="tl">
                    <a:srgbClr val="000000">
                      <a:alpha val="43137"/>
                    </a:srgbClr>
                  </a:outerShdw>
                </a:effectLst>
                <a:latin typeface="Times New Roman" pitchFamily="18" charset="0"/>
                <a:cs typeface="Times New Roman" pitchFamily="18" charset="0"/>
              </a:rPr>
              <a:t>Кәсіпорынның еңбекақы қоры </a:t>
            </a:r>
            <a:r>
              <a:rPr lang="kk-KZ" sz="2600" dirty="0">
                <a:latin typeface="Times New Roman" pitchFamily="18" charset="0"/>
                <a:cs typeface="Times New Roman" pitchFamily="18" charset="0"/>
              </a:rPr>
              <a:t>(ЕАҚ) – бұл барлық санаттағы қызметкерердің еңбекақысын төлеуге бағытталаған қаражат және ол өнімнің немесе қызметтің өзіндік құнаны енгізіледі. </a:t>
            </a:r>
            <a:endParaRPr lang="en-US" sz="2600" dirty="0">
              <a:latin typeface="Times New Roman" pitchFamily="18" charset="0"/>
              <a:cs typeface="Times New Roman" pitchFamily="18" charset="0"/>
            </a:endParaRPr>
          </a:p>
          <a:p>
            <a:pPr marL="0" indent="0" algn="just">
              <a:buNone/>
            </a:pPr>
            <a:r>
              <a:rPr lang="kk-KZ" sz="2600" b="1" dirty="0">
                <a:effectLst>
                  <a:outerShdw blurRad="38100" dist="38100" dir="2700000" algn="tl">
                    <a:srgbClr val="000000">
                      <a:alpha val="43137"/>
                    </a:srgbClr>
                  </a:outerShdw>
                </a:effectLst>
                <a:latin typeface="Times New Roman" pitchFamily="18" charset="0"/>
                <a:cs typeface="Times New Roman" pitchFamily="18" charset="0"/>
              </a:rPr>
              <a:t>	</a:t>
            </a:r>
            <a:r>
              <a:rPr lang="kk-KZ" sz="2600" b="1" u="sng" dirty="0">
                <a:effectLst>
                  <a:outerShdw blurRad="38100" dist="38100" dir="2700000" algn="tl">
                    <a:srgbClr val="000000">
                      <a:alpha val="43137"/>
                    </a:srgbClr>
                  </a:outerShdw>
                </a:effectLst>
                <a:latin typeface="Times New Roman" pitchFamily="18" charset="0"/>
                <a:cs typeface="Times New Roman" pitchFamily="18" charset="0"/>
              </a:rPr>
              <a:t>ЕАҚ</a:t>
            </a:r>
            <a:r>
              <a:rPr lang="kk-KZ" sz="2600" dirty="0">
                <a:latin typeface="Times New Roman" pitchFamily="18" charset="0"/>
                <a:cs typeface="Times New Roman" pitchFamily="18" charset="0"/>
              </a:rPr>
              <a:t> құрамына мыналар кіреді:</a:t>
            </a:r>
            <a:endParaRPr lang="en-US" sz="2600" dirty="0">
              <a:latin typeface="Times New Roman" pitchFamily="18" charset="0"/>
              <a:cs typeface="Times New Roman" pitchFamily="18" charset="0"/>
            </a:endParaRPr>
          </a:p>
          <a:p>
            <a:pPr marL="0" indent="0" algn="just">
              <a:buNone/>
            </a:pPr>
            <a:r>
              <a:rPr lang="kk-KZ" sz="2600" dirty="0">
                <a:latin typeface="Times New Roman" pitchFamily="18" charset="0"/>
                <a:cs typeface="Times New Roman" pitchFamily="18" charset="0"/>
              </a:rPr>
              <a:t>1 Жасалған жұмыс пен жұмыс істеген уақыты үшін төленетін жалақы </a:t>
            </a:r>
            <a:endParaRPr lang="en-US" sz="2600" dirty="0">
              <a:latin typeface="Times New Roman" pitchFamily="18" charset="0"/>
              <a:cs typeface="Times New Roman" pitchFamily="18" charset="0"/>
            </a:endParaRPr>
          </a:p>
          <a:p>
            <a:pPr marL="0" indent="0" algn="just">
              <a:buNone/>
            </a:pPr>
            <a:r>
              <a:rPr lang="kk-KZ" sz="2600" dirty="0">
                <a:latin typeface="Times New Roman" pitchFamily="18" charset="0"/>
                <a:cs typeface="Times New Roman" pitchFamily="18" charset="0"/>
              </a:rPr>
              <a:t>2 Ынталандыру төлемдері </a:t>
            </a:r>
            <a:endParaRPr lang="en-US" sz="2600" dirty="0">
              <a:latin typeface="Times New Roman" pitchFamily="18" charset="0"/>
              <a:cs typeface="Times New Roman" pitchFamily="18" charset="0"/>
            </a:endParaRPr>
          </a:p>
          <a:p>
            <a:pPr marL="0" indent="0" algn="just">
              <a:buNone/>
            </a:pPr>
            <a:r>
              <a:rPr lang="kk-KZ" sz="2600" dirty="0">
                <a:latin typeface="Times New Roman" pitchFamily="18" charset="0"/>
                <a:cs typeface="Times New Roman" pitchFamily="18" charset="0"/>
              </a:rPr>
              <a:t>3 Еңбек шарттары мен жұмыс кестесіне байланысты сипаттағы компенсациялық төлемдер </a:t>
            </a:r>
            <a:endParaRPr lang="en-US" sz="2600" dirty="0">
              <a:latin typeface="Times New Roman" pitchFamily="18" charset="0"/>
              <a:cs typeface="Times New Roman" pitchFamily="18" charset="0"/>
            </a:endParaRPr>
          </a:p>
          <a:p>
            <a:pPr marL="0" indent="0" algn="just">
              <a:buNone/>
            </a:pPr>
            <a:r>
              <a:rPr lang="kk-KZ" sz="2600" dirty="0">
                <a:latin typeface="Times New Roman" pitchFamily="18" charset="0"/>
                <a:cs typeface="Times New Roman" pitchFamily="18" charset="0"/>
              </a:rPr>
              <a:t>4 Жұмыс істемеген уақытының төлемі </a:t>
            </a:r>
            <a:endParaRPr lang="en-US" sz="2600" dirty="0">
              <a:latin typeface="Times New Roman" pitchFamily="18" charset="0"/>
              <a:cs typeface="Times New Roman" pitchFamily="18" charset="0"/>
            </a:endParaRPr>
          </a:p>
          <a:p>
            <a:pPr marL="0" indent="0" algn="just">
              <a:buNone/>
            </a:pPr>
            <a:r>
              <a:rPr lang="kk-KZ" sz="2600" dirty="0">
                <a:latin typeface="Times New Roman" pitchFamily="18" charset="0"/>
                <a:cs typeface="Times New Roman" pitchFamily="18" charset="0"/>
              </a:rPr>
              <a:t>5 Әлеуметтік сипаттағы жеке төлемдер</a:t>
            </a:r>
            <a:endParaRPr lang="en-US" sz="2600"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2894581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4800" y="404664"/>
            <a:ext cx="8686800" cy="6048672"/>
          </a:xfrm>
        </p:spPr>
        <p:txBody>
          <a:bodyPr>
            <a:noAutofit/>
          </a:bodyPr>
          <a:lstStyle/>
          <a:p>
            <a:pPr marL="0" indent="0">
              <a:buNone/>
            </a:pPr>
            <a:r>
              <a:rPr lang="kk-KZ" sz="1600" dirty="0">
                <a:latin typeface="Times New Roman" pitchFamily="18" charset="0"/>
                <a:cs typeface="Times New Roman" pitchFamily="18" charset="0"/>
              </a:rPr>
              <a:t>	1 - ЕАҚ кесімді бағалар және сағаттық тарифтік ставкалар бойынша анықталады және тарифтік деп аталады және негізгі болып табылады және айлық бойынша. </a:t>
            </a:r>
            <a:endParaRPr lang="en-US" sz="1600" dirty="0">
              <a:latin typeface="Times New Roman" pitchFamily="18" charset="0"/>
              <a:cs typeface="Times New Roman" pitchFamily="18" charset="0"/>
            </a:endParaRPr>
          </a:p>
          <a:p>
            <a:pPr marL="0" indent="0">
              <a:buNone/>
            </a:pPr>
            <a:r>
              <a:rPr lang="kk-KZ" sz="1600" dirty="0">
                <a:latin typeface="Times New Roman" pitchFamily="18" charset="0"/>
                <a:cs typeface="Times New Roman" pitchFamily="18" charset="0"/>
              </a:rPr>
              <a:t>	1,2,3 -  Негізгі ЕАҚ –на тарифтік қор, барлық үстемелер мен қосымшалар кіреді.</a:t>
            </a:r>
            <a:endParaRPr lang="en-US" sz="1600" dirty="0">
              <a:latin typeface="Times New Roman" pitchFamily="18" charset="0"/>
              <a:cs typeface="Times New Roman" pitchFamily="18" charset="0"/>
            </a:endParaRPr>
          </a:p>
          <a:p>
            <a:pPr marL="0" indent="0" algn="ctr">
              <a:buNone/>
            </a:pPr>
            <a:r>
              <a:rPr lang="kk-KZ" sz="1600" dirty="0">
                <a:latin typeface="Times New Roman" pitchFamily="18" charset="0"/>
                <a:cs typeface="Times New Roman" pitchFamily="18" charset="0"/>
              </a:rPr>
              <a:t> </a:t>
            </a:r>
            <a:r>
              <a:rPr lang="kk-KZ" sz="1600" b="1" i="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ЕАҚнег = ЕАҚ тар + Ү + Қ + СА</a:t>
            </a:r>
            <a:endParaRPr lang="en-US" sz="1600" b="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endParaRPr>
          </a:p>
          <a:p>
            <a:pPr marL="0" indent="0">
              <a:buNone/>
            </a:pPr>
            <a:r>
              <a:rPr lang="kk-KZ" sz="1600" dirty="0">
                <a:latin typeface="Times New Roman" pitchFamily="18" charset="0"/>
                <a:cs typeface="Times New Roman" pitchFamily="18" charset="0"/>
              </a:rPr>
              <a:t>	4 - ЕАҚ заңда қарстырылған сәйкес тәртіпте жұмыс істемеген уақытының төлемі бойынша да анықталады және ол қосымша болып табылады (кезекті, қосымша және т.б. демалыстардың төлемдері, қызметкерлерге мемлекеттік міндеттерді орындау уақытының төлемдері.)                                              </a:t>
            </a:r>
            <a:endParaRPr lang="en-US" sz="1600" dirty="0">
              <a:latin typeface="Times New Roman" pitchFamily="18" charset="0"/>
              <a:cs typeface="Times New Roman" pitchFamily="18" charset="0"/>
            </a:endParaRPr>
          </a:p>
          <a:p>
            <a:pPr marL="0" indent="0" algn="ctr">
              <a:buNone/>
            </a:pPr>
            <a:r>
              <a:rPr lang="kk-KZ" sz="1600" b="1" i="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ЕАҚқосым = d ЕАҚнег,</a:t>
            </a:r>
            <a:endParaRPr lang="en-US" sz="1600" b="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endParaRPr>
          </a:p>
          <a:p>
            <a:pPr marL="0" indent="0">
              <a:buNone/>
            </a:pPr>
            <a:r>
              <a:rPr lang="kk-KZ" sz="1600" dirty="0">
                <a:latin typeface="Times New Roman" pitchFamily="18" charset="0"/>
                <a:cs typeface="Times New Roman" pitchFamily="18" charset="0"/>
              </a:rPr>
              <a:t>                        мұнда </a:t>
            </a:r>
            <a:r>
              <a:rPr lang="kk-KZ" sz="1600" i="1" dirty="0">
                <a:latin typeface="Times New Roman" pitchFamily="18" charset="0"/>
                <a:cs typeface="Times New Roman" pitchFamily="18" charset="0"/>
              </a:rPr>
              <a:t>d </a:t>
            </a:r>
            <a:r>
              <a:rPr lang="kk-KZ" sz="1600" dirty="0">
                <a:latin typeface="Times New Roman" pitchFamily="18" charset="0"/>
                <a:cs typeface="Times New Roman" pitchFamily="18" charset="0"/>
              </a:rPr>
              <a:t>– қосымша ЕА үлесі</a:t>
            </a:r>
            <a:endParaRPr lang="en-US" sz="1600" dirty="0">
              <a:latin typeface="Times New Roman" pitchFamily="18" charset="0"/>
              <a:cs typeface="Times New Roman" pitchFamily="18" charset="0"/>
            </a:endParaRPr>
          </a:p>
          <a:p>
            <a:pPr marL="0" indent="0">
              <a:buNone/>
            </a:pPr>
            <a:r>
              <a:rPr lang="kk-KZ" sz="1600" i="1" dirty="0">
                <a:latin typeface="Times New Roman" pitchFamily="18" charset="0"/>
                <a:cs typeface="Times New Roman" pitchFamily="18" charset="0"/>
              </a:rPr>
              <a:t>                                                            </a:t>
            </a:r>
            <a:r>
              <a:rPr lang="kk-KZ" sz="1600" b="1" i="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d = Ктөл / Кж</a:t>
            </a:r>
            <a:r>
              <a:rPr lang="kk-KZ" sz="1600" b="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a:t>
            </a:r>
            <a:endParaRPr lang="en-US" sz="1600" b="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endParaRPr>
          </a:p>
          <a:p>
            <a:pPr marL="0" indent="0">
              <a:buNone/>
            </a:pPr>
            <a:r>
              <a:rPr lang="kk-KZ" sz="1600" dirty="0">
                <a:latin typeface="Times New Roman" pitchFamily="18" charset="0"/>
                <a:cs typeface="Times New Roman" pitchFamily="18" charset="0"/>
              </a:rPr>
              <a:t>                         мұнда   </a:t>
            </a:r>
            <a:r>
              <a:rPr lang="kk-KZ" sz="1600" i="1" dirty="0">
                <a:latin typeface="Times New Roman" pitchFamily="18" charset="0"/>
                <a:cs typeface="Times New Roman" pitchFamily="18" charset="0"/>
              </a:rPr>
              <a:t>Ктөл</a:t>
            </a:r>
            <a:r>
              <a:rPr lang="kk-KZ" sz="1600" dirty="0">
                <a:latin typeface="Times New Roman" pitchFamily="18" charset="0"/>
                <a:cs typeface="Times New Roman" pitchFamily="18" charset="0"/>
              </a:rPr>
              <a:t> – төленетін жұмысқа келмеген күндер саны</a:t>
            </a:r>
            <a:endParaRPr lang="en-US" sz="1600" dirty="0">
              <a:latin typeface="Times New Roman" pitchFamily="18" charset="0"/>
              <a:cs typeface="Times New Roman" pitchFamily="18" charset="0"/>
            </a:endParaRPr>
          </a:p>
          <a:p>
            <a:pPr marL="0" indent="0">
              <a:buNone/>
            </a:pPr>
            <a:r>
              <a:rPr lang="kk-KZ" sz="1600" dirty="0">
                <a:latin typeface="Times New Roman" pitchFamily="18" charset="0"/>
                <a:cs typeface="Times New Roman" pitchFamily="18" charset="0"/>
              </a:rPr>
              <a:t>                                     </a:t>
            </a:r>
            <a:r>
              <a:rPr lang="kk-KZ" sz="1600" i="1" dirty="0">
                <a:latin typeface="Times New Roman" pitchFamily="18" charset="0"/>
                <a:cs typeface="Times New Roman" pitchFamily="18" charset="0"/>
              </a:rPr>
              <a:t>Кж</a:t>
            </a:r>
            <a:r>
              <a:rPr lang="kk-KZ" sz="1600" dirty="0">
                <a:latin typeface="Times New Roman" pitchFamily="18" charset="0"/>
                <a:cs typeface="Times New Roman" pitchFamily="18" charset="0"/>
              </a:rPr>
              <a:t> – кезеңдегі жұмыс күндер саны</a:t>
            </a:r>
            <a:endParaRPr lang="en-US" sz="1600" dirty="0">
              <a:latin typeface="Times New Roman" pitchFamily="18" charset="0"/>
              <a:cs typeface="Times New Roman" pitchFamily="18" charset="0"/>
            </a:endParaRPr>
          </a:p>
          <a:p>
            <a:pPr marL="0" indent="0">
              <a:buNone/>
            </a:pPr>
            <a:r>
              <a:rPr lang="kk-KZ" sz="1600" dirty="0">
                <a:latin typeface="Times New Roman" pitchFamily="18" charset="0"/>
                <a:cs typeface="Times New Roman" pitchFamily="18" charset="0"/>
              </a:rPr>
              <a:t>Үлес санатқа тәуелді, көмекші жұмысшыларда ол негізгі жұмысшыларға қарағанда төмен</a:t>
            </a:r>
            <a:endParaRPr lang="en-US" sz="1600" dirty="0">
              <a:latin typeface="Times New Roman" pitchFamily="18" charset="0"/>
              <a:cs typeface="Times New Roman" pitchFamily="18" charset="0"/>
            </a:endParaRPr>
          </a:p>
          <a:p>
            <a:pPr marL="0" indent="0">
              <a:buNone/>
            </a:pPr>
            <a:r>
              <a:rPr lang="kk-KZ" sz="1600" dirty="0">
                <a:latin typeface="Times New Roman" pitchFamily="18" charset="0"/>
                <a:cs typeface="Times New Roman" pitchFamily="18" charset="0"/>
              </a:rPr>
              <a:t>	5 - Әлеуметтік сипаттағы жеке төлемдер – негізгі және қосымша ЕАҚ-ларынан әлеуметтік салық есептеледі, оның құрамына әлеуметтік сақтандыру және зейнетақы қорының аударымдары кіреді. Салық ставкасы іс жүзіндегі заңға сәйкес анықталады. </a:t>
            </a:r>
            <a:endParaRPr lang="en-US" sz="1600" dirty="0">
              <a:latin typeface="Times New Roman" pitchFamily="18" charset="0"/>
              <a:cs typeface="Times New Roman" pitchFamily="18" charset="0"/>
            </a:endParaRPr>
          </a:p>
          <a:p>
            <a:pPr marL="0" indent="0">
              <a:buNone/>
            </a:pPr>
            <a:r>
              <a:rPr lang="kk-KZ" sz="1600" dirty="0">
                <a:latin typeface="Times New Roman" pitchFamily="18" charset="0"/>
                <a:cs typeface="Times New Roman" pitchFamily="18" charset="0"/>
              </a:rPr>
              <a:t>	Онда өнімнің өзіндік құнын ЕА жалпы қоры кіреді және ол негізгі мен қосымша ЕА және ӘС сомасынан тұрады:</a:t>
            </a:r>
            <a:endParaRPr lang="en-US" sz="1600" dirty="0">
              <a:latin typeface="Times New Roman" pitchFamily="18" charset="0"/>
              <a:cs typeface="Times New Roman" pitchFamily="18" charset="0"/>
            </a:endParaRPr>
          </a:p>
          <a:p>
            <a:pPr marL="0" indent="0" algn="ctr">
              <a:buNone/>
            </a:pPr>
            <a:r>
              <a:rPr lang="kk-KZ" sz="1600"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ЕАҚж =  ЕАҚнег + ЕАҚқосым  + Сәлеум</a:t>
            </a:r>
            <a:endParaRPr lang="en-US" sz="1600"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en-US" sz="1600" dirty="0"/>
          </a:p>
        </p:txBody>
      </p:sp>
    </p:spTree>
    <p:extLst>
      <p:ext uri="{BB962C8B-B14F-4D97-AF65-F5344CB8AC3E}">
        <p14:creationId xmlns:p14="http://schemas.microsoft.com/office/powerpoint/2010/main" val="8586369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24</TotalTime>
  <Words>875</Words>
  <Application>Microsoft Office PowerPoint</Application>
  <PresentationFormat>Экран (4:3)</PresentationFormat>
  <Paragraphs>59</Paragraphs>
  <Slides>7</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7</vt:i4>
      </vt:variant>
    </vt:vector>
  </HeadingPairs>
  <TitlesOfParts>
    <vt:vector size="14" baseType="lpstr">
      <vt:lpstr>Calibri</vt:lpstr>
      <vt:lpstr>Franklin Gothic Book</vt:lpstr>
      <vt:lpstr>Franklin Gothic Medium</vt:lpstr>
      <vt:lpstr>Symbol</vt:lpstr>
      <vt:lpstr>Times New Roman</vt:lpstr>
      <vt:lpstr>Wingdings 2</vt:lpstr>
      <vt:lpstr>Трек</vt:lpstr>
      <vt:lpstr> Дәріс 5  Еңбек ақы төлеу: түсінігі, түрлері мен негізгі принциптері.    Дәріскер: Сагидолдина А.Ж.</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Еңбек ақы төлеу: түсінігі, түрлері мен негізгі принциптері.</dc:title>
  <dc:creator>User</dc:creator>
  <cp:lastModifiedBy>Professional</cp:lastModifiedBy>
  <cp:revision>3</cp:revision>
  <dcterms:created xsi:type="dcterms:W3CDTF">2007-01-01T19:09:02Z</dcterms:created>
  <dcterms:modified xsi:type="dcterms:W3CDTF">2021-12-02T12:44:28Z</dcterms:modified>
</cp:coreProperties>
</file>